
<file path=[Content_Types].xml><?xml version="1.0" encoding="utf-8"?>
<Types xmlns="http://schemas.openxmlformats.org/package/2006/content-types">
  <Default Extension="glb" ContentType="model/gltf.binary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278" r:id="rId3"/>
    <p:sldId id="279" r:id="rId4"/>
    <p:sldId id="269" r:id="rId5"/>
    <p:sldId id="280" r:id="rId6"/>
    <p:sldId id="272" r:id="rId7"/>
    <p:sldId id="277" r:id="rId8"/>
    <p:sldId id="281" r:id="rId9"/>
    <p:sldId id="282" r:id="rId10"/>
    <p:sldId id="276" r:id="rId11"/>
    <p:sldId id="283" r:id="rId12"/>
    <p:sldId id="285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417" autoAdjust="0"/>
  </p:normalViewPr>
  <p:slideViewPr>
    <p:cSldViewPr snapToGrid="0">
      <p:cViewPr varScale="1">
        <p:scale>
          <a:sx n="59" d="100"/>
          <a:sy n="59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69AA8-46D8-48ED-B38B-3B35019FEA38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FEE90-D82A-4FFB-AC36-74C1548D4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223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Similar to The Data collection template although these do not need to be colour coded but please could you make them look nicer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FEE90-D82A-4FFB-AC36-74C1548D418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385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Please feel free to update the colours/ themes etc these are just the animations </a:t>
            </a:r>
            <a:r>
              <a:rPr lang="en-GB"/>
              <a:t>we would like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FEE90-D82A-4FFB-AC36-74C1548D418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530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Please feel free to update the colours/ themes etc these are just the animations </a:t>
            </a:r>
            <a:r>
              <a:rPr lang="en-GB"/>
              <a:t>we would like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FEE90-D82A-4FFB-AC36-74C1548D418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482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Please just colour this in line with the rest of the theme we will be adding a spreadsheet on top once it is done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FEE90-D82A-4FFB-AC36-74C1548D418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66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74670-89A1-4541-A96C-A49C903C7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9098D8-73CE-466C-8A03-8E115A41F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F2275-4E9B-4221-BC0D-25486E678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3EEA-79CC-4CCF-ACB0-120A26030B91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F69C9-480E-4D1D-8F5F-E4AEEE7A1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8D182-72E9-4332-8F35-7421717FB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20F7-7920-47CF-9D21-60869CF45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027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69BCB-0B30-4682-BFDD-669C6A333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6D6DD6-FC1B-4DB1-9EEC-F7B554F60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91D93-7D99-4033-B957-26E9D11A2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3EEA-79CC-4CCF-ACB0-120A26030B91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53DE5-3793-43E3-A737-E31480EB7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D974A-F0CA-4838-A92A-E81D05D66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20F7-7920-47CF-9D21-60869CF45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34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9114C6-1DFE-46CD-8980-E1FA79891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940337-2224-4603-8E40-358E2D076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34153-CCF6-4D0A-A8DC-9B69F1D27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3EEA-79CC-4CCF-ACB0-120A26030B91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96A14-0112-4924-9E56-DBDA12BE6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072CC-C2F4-4BC6-8319-384A12BFA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20F7-7920-47CF-9D21-60869CF45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48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9BD01-C541-47C3-AE00-3E2551ADE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8D2CF-77D8-4C8E-8465-2CF8C6C5C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DF6DE-88A5-4FB4-B3EB-26D9E9E07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3EEA-79CC-4CCF-ACB0-120A26030B91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F80CF-568E-4784-BDDB-CE768A2A2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7E124-0127-4673-936C-12CAEBC92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20F7-7920-47CF-9D21-60869CF45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204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91813-7556-486B-A71C-590477251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08593-E522-4C3C-9421-C12DBFA30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CE717-95C3-41A3-80E6-4B72133EF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3EEA-79CC-4CCF-ACB0-120A26030B91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2FDE1-0554-485A-B756-775351068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2555D-882F-4992-A851-A7FC9A098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20F7-7920-47CF-9D21-60869CF45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38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211E5-4F8D-49C5-AB8D-DB75D8755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A46E4-DB77-4CA3-BB74-B254ECA34B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0A718E-E1E5-47BC-ABCF-5578EB859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E757D-89A6-4275-8BD0-E5ABA539A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3EEA-79CC-4CCF-ACB0-120A26030B91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72561-2FAA-4A8E-A651-417DAB76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44F5D-F699-4E74-A596-DFC00D6FE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20F7-7920-47CF-9D21-60869CF45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33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D1F05-5447-4A18-9BA1-A316AF994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39945-A484-4D7E-873A-212CC107E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BB4E9-0558-410A-950E-1B3749143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CDCE38-8C38-4037-A4D5-196FB7A3A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EBE0BA-BD6B-496B-89AA-C56ABC409E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24F7AE-FE56-4351-8645-03EC75232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3EEA-79CC-4CCF-ACB0-120A26030B91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3DDBF9-C12D-4F76-8E89-BD29FA41A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B8180E-E34B-4AEC-B4B8-DD87D8D3C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20F7-7920-47CF-9D21-60869CF45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90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38992-5D7A-47FF-AF66-B5904BA5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1D60DA-DE13-4300-ADDE-9D9652B8B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3EEA-79CC-4CCF-ACB0-120A26030B91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F4238-3DD8-4ECC-BA12-E2BF4120F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47430-D629-4BD6-A30D-1DF9FC7AD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20F7-7920-47CF-9D21-60869CF45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8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F04010-E988-489C-9FEE-18F7B473F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3EEA-79CC-4CCF-ACB0-120A26030B91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D12424-3485-4EDD-A0D7-295905DB0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88F74-A4C8-4B5A-9E7F-14ED7DC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20F7-7920-47CF-9D21-60869CF45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87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EA907-AD0A-41AF-8327-6BA7593B8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16B9A-E491-4CBD-8B91-5B779CC4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0F66C-2AA6-4EB4-A55E-1D912FF9B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A03C33-407D-4E69-B465-221E6DE8A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3EEA-79CC-4CCF-ACB0-120A26030B91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1AA9C-375A-4F84-B75A-E89C4019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2F653-F7A1-4D98-A956-D2FFE7A4E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20F7-7920-47CF-9D21-60869CF45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2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770EF-D4B0-4DD2-A0A1-0C865B618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5FA425-F91C-4D3C-AE08-7A7949B4E7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AD3E5-CFB3-4C6B-9D39-ED9BC1EE8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669E5-AFF6-44A3-AB26-1E6D9151A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3EEA-79CC-4CCF-ACB0-120A26030B91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F9328-1D9A-4F8E-8E7B-491935B09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ACEB0-5054-47D7-B03C-5B76FE814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20F7-7920-47CF-9D21-60869CF45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700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29E06C-74D1-40BB-82D9-773BF3D6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CBABE-554F-454E-90D5-3FEAE4CC7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7DEF8-2918-4A33-94C4-5CBD136A9F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83EEA-79CC-4CCF-ACB0-120A26030B91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ADDBA-40DD-4E8A-9DBC-BA81EC560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78C67-7FCF-4EBE-8AC7-A9F452E95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820F7-7920-47CF-9D21-60869CF45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57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tif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microsoft.com/office/2017/06/relationships/model3d" Target="../media/model3d1.glb"/><Relationship Id="rId9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tiff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8.png"/><Relationship Id="rId5" Type="http://schemas.openxmlformats.org/officeDocument/2006/relationships/image" Target="../media/image10.png"/><Relationship Id="rId10" Type="http://schemas.openxmlformats.org/officeDocument/2006/relationships/image" Target="../media/image13.svg"/><Relationship Id="rId4" Type="http://schemas.microsoft.com/office/2017/06/relationships/model3d" Target="../media/model3d1.glb"/><Relationship Id="rId9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C7BA24-5E6B-504E-BFB0-BBD6B36DD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9B3FD8E-B1CF-4185-BA81-9C0730348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068" y="3193466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chemeClr val="bg1"/>
                </a:solidFill>
              </a:rPr>
              <a:t>Data Analysis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E0E485-5E9E-B94B-9E4D-2823F04B0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2390" y="458814"/>
            <a:ext cx="10277231" cy="2900518"/>
          </a:xfrm>
          <a:effectLst>
            <a:outerShdw blurRad="203200" dist="50800" dir="5400000" algn="ctr" rotWithShape="0">
              <a:srgbClr val="000000">
                <a:alpha val="72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GB" sz="6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MRDC SOFTWARE WEEK 2019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A67CB9C-4F96-C04A-BE43-4CAB69623BAC}"/>
              </a:ext>
            </a:extLst>
          </p:cNvPr>
          <p:cNvSpPr txBox="1">
            <a:spLocks/>
          </p:cNvSpPr>
          <p:nvPr/>
        </p:nvSpPr>
        <p:spPr>
          <a:xfrm>
            <a:off x="385805" y="387820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/>
              <a:t>Presented by: Phil Hearn</a:t>
            </a:r>
          </a:p>
          <a:p>
            <a:pPr algn="l"/>
            <a:r>
              <a:rPr lang="en-GB" sz="1800" dirty="0"/>
              <a:t>Tuesday 5</a:t>
            </a:r>
            <a:r>
              <a:rPr lang="en-GB" sz="1800" baseline="30000" dirty="0"/>
              <a:t>th</a:t>
            </a:r>
            <a:r>
              <a:rPr lang="en-GB" sz="1800" dirty="0"/>
              <a:t> November 2019</a:t>
            </a:r>
          </a:p>
        </p:txBody>
      </p:sp>
    </p:spTree>
    <p:extLst>
      <p:ext uri="{BB962C8B-B14F-4D97-AF65-F5344CB8AC3E}">
        <p14:creationId xmlns:p14="http://schemas.microsoft.com/office/powerpoint/2010/main" val="2927254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A6AD8D-5D07-1D4F-BA24-22AB975D41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1000"/>
          </a:blip>
          <a:srcRect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C0EADD3-6DAF-41C2-A9DA-4DE6CC879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311129"/>
              </p:ext>
            </p:extLst>
          </p:nvPr>
        </p:nvGraphicFramePr>
        <p:xfrm>
          <a:off x="1273629" y="533401"/>
          <a:ext cx="9503229" cy="5878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053">
                  <a:extLst>
                    <a:ext uri="{9D8B030D-6E8A-4147-A177-3AD203B41FA5}">
                      <a16:colId xmlns:a16="http://schemas.microsoft.com/office/drawing/2014/main" val="1998576561"/>
                    </a:ext>
                  </a:extLst>
                </a:gridCol>
                <a:gridCol w="1600544">
                  <a:extLst>
                    <a:ext uri="{9D8B030D-6E8A-4147-A177-3AD203B41FA5}">
                      <a16:colId xmlns:a16="http://schemas.microsoft.com/office/drawing/2014/main" val="3787901948"/>
                    </a:ext>
                  </a:extLst>
                </a:gridCol>
                <a:gridCol w="2400816">
                  <a:extLst>
                    <a:ext uri="{9D8B030D-6E8A-4147-A177-3AD203B41FA5}">
                      <a16:colId xmlns:a16="http://schemas.microsoft.com/office/drawing/2014/main" val="82031348"/>
                    </a:ext>
                  </a:extLst>
                </a:gridCol>
                <a:gridCol w="2400816">
                  <a:extLst>
                    <a:ext uri="{9D8B030D-6E8A-4147-A177-3AD203B41FA5}">
                      <a16:colId xmlns:a16="http://schemas.microsoft.com/office/drawing/2014/main" val="1403563062"/>
                    </a:ext>
                  </a:extLst>
                </a:gridCol>
              </a:tblGrid>
              <a:tr h="30590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>
                          <a:effectLst/>
                        </a:rPr>
                        <a:t>Example 1: Sizeable simple tabulation project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extLst>
                  <a:ext uri="{0D108BD9-81ED-4DB2-BD59-A6C34878D82A}">
                    <a16:rowId xmlns:a16="http://schemas.microsoft.com/office/drawing/2014/main" val="828397384"/>
                  </a:ext>
                </a:extLst>
              </a:tr>
              <a:tr h="305902"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extLst>
                  <a:ext uri="{0D108BD9-81ED-4DB2-BD59-A6C34878D82A}">
                    <a16:rowId xmlns:a16="http://schemas.microsoft.com/office/drawing/2014/main" val="2297323491"/>
                  </a:ext>
                </a:extLst>
              </a:tr>
              <a:tr h="305902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>
                          <a:effectLst/>
                        </a:rPr>
                        <a:t>Skilled staff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>
                          <a:effectLst/>
                        </a:rPr>
                        <a:t>2 days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>
                          <a:effectLst/>
                        </a:rPr>
                        <a:t>$200 / day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>
                          <a:effectLst/>
                        </a:rPr>
                        <a:t>$400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extLst>
                  <a:ext uri="{0D108BD9-81ED-4DB2-BD59-A6C34878D82A}">
                    <a16:rowId xmlns:a16="http://schemas.microsoft.com/office/drawing/2014/main" val="2672651824"/>
                  </a:ext>
                </a:extLst>
              </a:tr>
              <a:tr h="305902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>
                          <a:effectLst/>
                        </a:rPr>
                        <a:t>Less skilled staff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>
                          <a:effectLst/>
                        </a:rPr>
                        <a:t>3 days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>
                          <a:effectLst/>
                        </a:rPr>
                        <a:t>$150 / day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>
                          <a:effectLst/>
                        </a:rPr>
                        <a:t>$450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extLst>
                  <a:ext uri="{0D108BD9-81ED-4DB2-BD59-A6C34878D82A}">
                    <a16:rowId xmlns:a16="http://schemas.microsoft.com/office/drawing/2014/main" val="2219081956"/>
                  </a:ext>
                </a:extLst>
              </a:tr>
              <a:tr h="305902"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extLst>
                  <a:ext uri="{0D108BD9-81ED-4DB2-BD59-A6C34878D82A}">
                    <a16:rowId xmlns:a16="http://schemas.microsoft.com/office/drawing/2014/main" val="1590922968"/>
                  </a:ext>
                </a:extLst>
              </a:tr>
              <a:tr h="305902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>
                          <a:effectLst/>
                        </a:rPr>
                        <a:t>Right software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>
                          <a:effectLst/>
                        </a:rPr>
                        <a:t>2 days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>
                          <a:effectLst/>
                        </a:rPr>
                        <a:t>$200 / day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>
                          <a:effectLst/>
                        </a:rPr>
                        <a:t>$400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extLst>
                  <a:ext uri="{0D108BD9-81ED-4DB2-BD59-A6C34878D82A}">
                    <a16:rowId xmlns:a16="http://schemas.microsoft.com/office/drawing/2014/main" val="1420999526"/>
                  </a:ext>
                </a:extLst>
              </a:tr>
              <a:tr h="305902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>
                          <a:effectLst/>
                        </a:rPr>
                        <a:t>Inefficient software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>
                          <a:effectLst/>
                        </a:rPr>
                        <a:t>3 days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>
                          <a:effectLst/>
                        </a:rPr>
                        <a:t>$150 / day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>
                          <a:effectLst/>
                        </a:rPr>
                        <a:t>$450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extLst>
                  <a:ext uri="{0D108BD9-81ED-4DB2-BD59-A6C34878D82A}">
                    <a16:rowId xmlns:a16="http://schemas.microsoft.com/office/drawing/2014/main" val="1815679380"/>
                  </a:ext>
                </a:extLst>
              </a:tr>
              <a:tr h="305902"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extLst>
                  <a:ext uri="{0D108BD9-81ED-4DB2-BD59-A6C34878D82A}">
                    <a16:rowId xmlns:a16="http://schemas.microsoft.com/office/drawing/2014/main" val="3847076298"/>
                  </a:ext>
                </a:extLst>
              </a:tr>
              <a:tr h="563852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>
                          <a:effectLst/>
                        </a:rPr>
                        <a:t>Example 2: Complex tracking study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extLst>
                  <a:ext uri="{0D108BD9-81ED-4DB2-BD59-A6C34878D82A}">
                    <a16:rowId xmlns:a16="http://schemas.microsoft.com/office/drawing/2014/main" val="2048384225"/>
                  </a:ext>
                </a:extLst>
              </a:tr>
              <a:tr h="305902"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extLst>
                  <a:ext uri="{0D108BD9-81ED-4DB2-BD59-A6C34878D82A}">
                    <a16:rowId xmlns:a16="http://schemas.microsoft.com/office/drawing/2014/main" val="3863640548"/>
                  </a:ext>
                </a:extLst>
              </a:tr>
              <a:tr h="563852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>
                          <a:effectLst/>
                        </a:rPr>
                        <a:t>Skilled staff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>
                          <a:effectLst/>
                        </a:rPr>
                        <a:t>5 days per month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>
                          <a:effectLst/>
                        </a:rPr>
                        <a:t>$200/day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>
                          <a:effectLst/>
                        </a:rPr>
                        <a:t>$12000 / year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extLst>
                  <a:ext uri="{0D108BD9-81ED-4DB2-BD59-A6C34878D82A}">
                    <a16:rowId xmlns:a16="http://schemas.microsoft.com/office/drawing/2014/main" val="3409064917"/>
                  </a:ext>
                </a:extLst>
              </a:tr>
              <a:tr h="563852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>
                          <a:effectLst/>
                        </a:rPr>
                        <a:t>Less skilled staff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>
                          <a:effectLst/>
                        </a:rPr>
                        <a:t>10 days per month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>
                          <a:effectLst/>
                        </a:rPr>
                        <a:t>$150/day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>
                          <a:effectLst/>
                        </a:rPr>
                        <a:t>$18000/year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extLst>
                  <a:ext uri="{0D108BD9-81ED-4DB2-BD59-A6C34878D82A}">
                    <a16:rowId xmlns:a16="http://schemas.microsoft.com/office/drawing/2014/main" val="1884706820"/>
                  </a:ext>
                </a:extLst>
              </a:tr>
              <a:tr h="305902"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extLst>
                  <a:ext uri="{0D108BD9-81ED-4DB2-BD59-A6C34878D82A}">
                    <a16:rowId xmlns:a16="http://schemas.microsoft.com/office/drawing/2014/main" val="2622675592"/>
                  </a:ext>
                </a:extLst>
              </a:tr>
              <a:tr h="563852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>
                          <a:effectLst/>
                        </a:rPr>
                        <a:t>Right software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>
                          <a:effectLst/>
                        </a:rPr>
                        <a:t>3 days per month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>
                          <a:effectLst/>
                        </a:rPr>
                        <a:t>$200/day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>
                          <a:effectLst/>
                        </a:rPr>
                        <a:t>$7200 / year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extLst>
                  <a:ext uri="{0D108BD9-81ED-4DB2-BD59-A6C34878D82A}">
                    <a16:rowId xmlns:a16="http://schemas.microsoft.com/office/drawing/2014/main" val="4186093891"/>
                  </a:ext>
                </a:extLst>
              </a:tr>
              <a:tr h="563852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>
                          <a:effectLst/>
                        </a:rPr>
                        <a:t>Inefficient software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>
                          <a:effectLst/>
                        </a:rPr>
                        <a:t>10 days per month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>
                          <a:effectLst/>
                        </a:rPr>
                        <a:t>$150/day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 dirty="0">
                          <a:effectLst/>
                        </a:rPr>
                        <a:t>$18000 / year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" marR="6120" marT="6120" marB="0" anchor="b"/>
                </a:tc>
                <a:extLst>
                  <a:ext uri="{0D108BD9-81ED-4DB2-BD59-A6C34878D82A}">
                    <a16:rowId xmlns:a16="http://schemas.microsoft.com/office/drawing/2014/main" val="2451457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460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714497-B1FC-0447-A671-9AC1E0E706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1000"/>
          </a:blip>
          <a:srcRect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8CB84B-89B1-4A16-A88C-07D543DDC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2" y="1446862"/>
            <a:ext cx="4018013" cy="4726276"/>
          </a:xfrm>
        </p:spPr>
        <p:txBody>
          <a:bodyPr>
            <a:normAutofit/>
          </a:bodyPr>
          <a:lstStyle/>
          <a:p>
            <a:pPr algn="r"/>
            <a:r>
              <a:rPr lang="en-GB" sz="5400" dirty="0">
                <a:solidFill>
                  <a:schemeClr val="tx2">
                    <a:lumMod val="75000"/>
                  </a:schemeClr>
                </a:solidFill>
                <a:latin typeface="Acumin Pro ExtraCondensed Semib" panose="020B0508020202020204" pitchFamily="34" charset="77"/>
              </a:rPr>
              <a:t>SCRIPTING LANGUAGES </a:t>
            </a:r>
            <a:br>
              <a:rPr lang="en-GB" sz="5400" dirty="0">
                <a:solidFill>
                  <a:schemeClr val="tx2">
                    <a:lumMod val="75000"/>
                  </a:schemeClr>
                </a:solidFill>
                <a:latin typeface="Acumin Pro ExtraCondensed Semib" panose="020B0508020202020204" pitchFamily="34" charset="77"/>
              </a:rPr>
            </a:br>
            <a:r>
              <a:rPr lang="en-GB" sz="5400" dirty="0">
                <a:solidFill>
                  <a:schemeClr val="tx2">
                    <a:lumMod val="75000"/>
                  </a:schemeClr>
                </a:solidFill>
                <a:latin typeface="Acumin Pro ExtraCondensed Semib" panose="020B0508020202020204" pitchFamily="34" charset="77"/>
              </a:rPr>
              <a:t>vs</a:t>
            </a:r>
            <a:br>
              <a:rPr lang="en-GB" sz="5400" dirty="0">
                <a:solidFill>
                  <a:schemeClr val="tx2">
                    <a:lumMod val="75000"/>
                  </a:schemeClr>
                </a:solidFill>
                <a:latin typeface="Acumin Pro ExtraCondensed Semib" panose="020B0508020202020204" pitchFamily="34" charset="77"/>
              </a:rPr>
            </a:br>
            <a:r>
              <a:rPr lang="en-GB" sz="5400" dirty="0">
                <a:solidFill>
                  <a:schemeClr val="tx2">
                    <a:lumMod val="75000"/>
                  </a:schemeClr>
                </a:solidFill>
                <a:latin typeface="Acumin Pro ExtraCondensed Semib" panose="020B0508020202020204" pitchFamily="34" charset="77"/>
              </a:rPr>
              <a:t>GUI SOFTWARE</a:t>
            </a:r>
            <a:br>
              <a:rPr lang="en-GB" sz="5400" dirty="0">
                <a:solidFill>
                  <a:schemeClr val="tx2">
                    <a:lumMod val="75000"/>
                  </a:schemeClr>
                </a:solidFill>
                <a:latin typeface="Acumin Pro ExtraCondensed Semib" panose="020B0508020202020204" pitchFamily="34" charset="77"/>
              </a:rPr>
            </a:br>
            <a:endParaRPr lang="en-GB" sz="5400" dirty="0">
              <a:solidFill>
                <a:schemeClr val="tx2">
                  <a:lumMod val="75000"/>
                </a:schemeClr>
              </a:solidFill>
              <a:latin typeface="Acumin Pro ExtraCondensed Semib" panose="020B0508020202020204" pitchFamily="34" charset="77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68EB962-2326-6B4F-84FD-B4B5BDC8A757}"/>
              </a:ext>
            </a:extLst>
          </p:cNvPr>
          <p:cNvSpPr txBox="1">
            <a:spLocks/>
          </p:cNvSpPr>
          <p:nvPr/>
        </p:nvSpPr>
        <p:spPr>
          <a:xfrm>
            <a:off x="4591051" y="752475"/>
            <a:ext cx="7381872" cy="6857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800" dirty="0">
                <a:latin typeface="+mj-lt"/>
              </a:rPr>
              <a:t>Investment in training needed for scripting languages</a:t>
            </a:r>
          </a:p>
          <a:p>
            <a:pPr lvl="1"/>
            <a:r>
              <a:rPr lang="en-GB" sz="2800" dirty="0">
                <a:latin typeface="+mj-lt"/>
              </a:rPr>
              <a:t>Are the users using the software most days or from time to time?</a:t>
            </a:r>
          </a:p>
          <a:p>
            <a:pPr lvl="1"/>
            <a:r>
              <a:rPr lang="en-GB" sz="2800" dirty="0">
                <a:latin typeface="+mj-lt"/>
              </a:rPr>
              <a:t>Do you have some types of surveys where a scripting language will make a difference?</a:t>
            </a:r>
          </a:p>
          <a:p>
            <a:pPr lvl="2"/>
            <a:r>
              <a:rPr lang="en-GB" sz="2800" dirty="0">
                <a:latin typeface="+mj-lt"/>
              </a:rPr>
              <a:t>Tracking studies</a:t>
            </a:r>
          </a:p>
          <a:p>
            <a:pPr lvl="2"/>
            <a:r>
              <a:rPr lang="en-GB" sz="2800" dirty="0">
                <a:latin typeface="+mj-lt"/>
              </a:rPr>
              <a:t>Repetitive surveys</a:t>
            </a:r>
          </a:p>
          <a:p>
            <a:pPr lvl="2"/>
            <a:r>
              <a:rPr lang="en-GB" sz="2800" dirty="0">
                <a:latin typeface="+mj-lt"/>
              </a:rPr>
              <a:t>Complex analyses</a:t>
            </a:r>
          </a:p>
          <a:p>
            <a:pPr lvl="1"/>
            <a:r>
              <a:rPr lang="en-GB" sz="2800" dirty="0">
                <a:latin typeface="+mj-lt"/>
              </a:rPr>
              <a:t>Long surveys don’t mean you need a scripting language</a:t>
            </a:r>
          </a:p>
          <a:p>
            <a:pPr lvl="1"/>
            <a:r>
              <a:rPr lang="en-GB" sz="2800" dirty="0">
                <a:latin typeface="+mj-lt"/>
              </a:rPr>
              <a:t>Less mistakes when you use a GUI interface</a:t>
            </a:r>
          </a:p>
          <a:p>
            <a:pPr lvl="1"/>
            <a:endParaRPr lang="en-GB" sz="2800" dirty="0">
              <a:latin typeface="+mj-lt"/>
            </a:endParaRPr>
          </a:p>
          <a:p>
            <a:pPr lvl="1"/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6003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C7BA24-5E6B-504E-BFB0-BBD6B36DD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9B3FD8E-B1CF-4185-BA81-9C0730348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068" y="3193466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chemeClr val="bg1"/>
                </a:solidFill>
              </a:rPr>
              <a:t>Data Analysis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E0E485-5E9E-B94B-9E4D-2823F04B0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2390" y="458814"/>
            <a:ext cx="10277231" cy="2900518"/>
          </a:xfrm>
          <a:effectLst>
            <a:outerShdw blurRad="203200" dist="50800" dir="5400000" algn="ctr" rotWithShape="0">
              <a:srgbClr val="000000">
                <a:alpha val="72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GB" sz="6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MRDC SOFTWARE WEEK 2019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A67CB9C-4F96-C04A-BE43-4CAB69623BAC}"/>
              </a:ext>
            </a:extLst>
          </p:cNvPr>
          <p:cNvSpPr txBox="1">
            <a:spLocks/>
          </p:cNvSpPr>
          <p:nvPr/>
        </p:nvSpPr>
        <p:spPr>
          <a:xfrm>
            <a:off x="385805" y="387820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Presented by: Phil Hearn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Tuesday 5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November 2019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A92C1FD-4E74-4490-AA6A-8210C6AF7E65}"/>
              </a:ext>
            </a:extLst>
          </p:cNvPr>
          <p:cNvSpPr txBox="1">
            <a:spLocks/>
          </p:cNvSpPr>
          <p:nvPr/>
        </p:nvSpPr>
        <p:spPr>
          <a:xfrm>
            <a:off x="1894113" y="4571999"/>
            <a:ext cx="8869765" cy="1850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Wednesday: Reporting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Thursday: Online communities &amp; social media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Friday: Experts Panel Discussion</a:t>
            </a:r>
          </a:p>
        </p:txBody>
      </p:sp>
    </p:spTree>
    <p:extLst>
      <p:ext uri="{BB962C8B-B14F-4D97-AF65-F5344CB8AC3E}">
        <p14:creationId xmlns:p14="http://schemas.microsoft.com/office/powerpoint/2010/main" val="3136278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C7BA24-5E6B-504E-BFB0-BBD6B36DD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9B3FD8E-B1CF-4185-BA81-9C0730348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068" y="3193466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chemeClr val="bg1"/>
                </a:solidFill>
              </a:rPr>
              <a:t>Data Analysis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E0E485-5E9E-B94B-9E4D-2823F04B0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2390" y="458814"/>
            <a:ext cx="10277231" cy="2900518"/>
          </a:xfrm>
          <a:effectLst>
            <a:outerShdw blurRad="203200" dist="50800" dir="5400000" algn="ctr" rotWithShape="0">
              <a:srgbClr val="000000">
                <a:alpha val="72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GB" sz="6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MRDC SOFTWARE WEEK 2019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A67CB9C-4F96-C04A-BE43-4CAB69623BAC}"/>
              </a:ext>
            </a:extLst>
          </p:cNvPr>
          <p:cNvSpPr txBox="1">
            <a:spLocks/>
          </p:cNvSpPr>
          <p:nvPr/>
        </p:nvSpPr>
        <p:spPr>
          <a:xfrm>
            <a:off x="385805" y="387820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Presented by: Phil Hearn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Tuesday 5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November 2019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A92C1FD-4E74-4490-AA6A-8210C6AF7E65}"/>
              </a:ext>
            </a:extLst>
          </p:cNvPr>
          <p:cNvSpPr txBox="1">
            <a:spLocks/>
          </p:cNvSpPr>
          <p:nvPr/>
        </p:nvSpPr>
        <p:spPr>
          <a:xfrm>
            <a:off x="1894113" y="4571999"/>
            <a:ext cx="8869765" cy="1850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Wednesday: Reporting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Thursday: Online communities &amp; social media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Friday: Experts Panel Discussion</a:t>
            </a:r>
          </a:p>
        </p:txBody>
      </p:sp>
      <p:sp>
        <p:nvSpPr>
          <p:cNvPr id="10" name="Scroll: Horizontal 3">
            <a:extLst>
              <a:ext uri="{FF2B5EF4-FFF2-40B4-BE49-F238E27FC236}">
                <a16:creationId xmlns:a16="http://schemas.microsoft.com/office/drawing/2014/main" id="{A1B82FC6-69A0-44BA-93C7-CD3C8B2942D7}"/>
              </a:ext>
            </a:extLst>
          </p:cNvPr>
          <p:cNvSpPr/>
          <p:nvPr/>
        </p:nvSpPr>
        <p:spPr>
          <a:xfrm rot="20755924">
            <a:off x="190171" y="1765934"/>
            <a:ext cx="11810421" cy="3032147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http://bit.ly/mrdc-sw19</a:t>
            </a:r>
          </a:p>
        </p:txBody>
      </p:sp>
    </p:spTree>
    <p:extLst>
      <p:ext uri="{BB962C8B-B14F-4D97-AF65-F5344CB8AC3E}">
        <p14:creationId xmlns:p14="http://schemas.microsoft.com/office/powerpoint/2010/main" val="246273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714497-B1FC-0447-A671-9AC1E0E706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1000"/>
          </a:blip>
          <a:srcRect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8CB84B-89B1-4A16-A88C-07D543DDC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2" y="1065862"/>
            <a:ext cx="4018013" cy="4726276"/>
          </a:xfrm>
        </p:spPr>
        <p:txBody>
          <a:bodyPr>
            <a:normAutofit/>
          </a:bodyPr>
          <a:lstStyle/>
          <a:p>
            <a:pPr algn="r"/>
            <a:r>
              <a:rPr lang="en-GB" sz="5400" dirty="0">
                <a:solidFill>
                  <a:schemeClr val="tx2">
                    <a:lumMod val="75000"/>
                  </a:schemeClr>
                </a:solidFill>
                <a:latin typeface="Acumin Pro ExtraCondensed Semib" panose="020B0508020202020204" pitchFamily="34" charset="77"/>
              </a:rPr>
              <a:t>PURPOSE OF THIS </a:t>
            </a:r>
            <a:br>
              <a:rPr lang="en-GB" sz="5400" dirty="0">
                <a:solidFill>
                  <a:schemeClr val="tx2">
                    <a:lumMod val="75000"/>
                  </a:schemeClr>
                </a:solidFill>
                <a:latin typeface="Acumin Pro ExtraCondensed Semib" panose="020B0508020202020204" pitchFamily="34" charset="77"/>
              </a:rPr>
            </a:br>
            <a:r>
              <a:rPr lang="en-GB" sz="5400" dirty="0">
                <a:solidFill>
                  <a:schemeClr val="tx2">
                    <a:lumMod val="75000"/>
                  </a:schemeClr>
                </a:solidFill>
                <a:latin typeface="Acumin Pro ExtraCondensed Semib" panose="020B0508020202020204" pitchFamily="34" charset="77"/>
              </a:rPr>
              <a:t>SOFTWARE WEEK/</a:t>
            </a:r>
            <a:br>
              <a:rPr lang="en-GB" sz="5400" dirty="0">
                <a:solidFill>
                  <a:schemeClr val="tx2">
                    <a:lumMod val="75000"/>
                  </a:schemeClr>
                </a:solidFill>
                <a:latin typeface="Acumin Pro ExtraCondensed Semib" panose="020B0508020202020204" pitchFamily="34" charset="77"/>
              </a:rPr>
            </a:br>
            <a:r>
              <a:rPr lang="en-GB" sz="5400" dirty="0">
                <a:solidFill>
                  <a:schemeClr val="tx2">
                    <a:lumMod val="75000"/>
                  </a:schemeClr>
                </a:solidFill>
                <a:latin typeface="Acumin Pro ExtraCondensed Semib" panose="020B0508020202020204" pitchFamily="34" charset="77"/>
              </a:rPr>
              <a:t>THIS WEBINAR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9E4FA-2BD9-4907-864C-4A7CACD08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50" y="314325"/>
            <a:ext cx="6404264" cy="7391400"/>
          </a:xfrm>
        </p:spPr>
        <p:txBody>
          <a:bodyPr anchor="ctr">
            <a:normAutofit/>
          </a:bodyPr>
          <a:lstStyle/>
          <a:p>
            <a:r>
              <a:rPr lang="en-GB" sz="3200" dirty="0">
                <a:latin typeface="+mj-lt"/>
              </a:rPr>
              <a:t>To look at solutions that resolve DATA ANALYSIS problems</a:t>
            </a:r>
          </a:p>
          <a:p>
            <a:r>
              <a:rPr lang="en-GB" sz="3200" dirty="0">
                <a:latin typeface="+mj-lt"/>
              </a:rPr>
              <a:t>Focus on areas where software can make a difference</a:t>
            </a:r>
          </a:p>
          <a:p>
            <a:r>
              <a:rPr lang="en-GB" sz="3200" dirty="0">
                <a:latin typeface="+mj-lt"/>
              </a:rPr>
              <a:t>Not a sales presentation</a:t>
            </a:r>
          </a:p>
          <a:p>
            <a:r>
              <a:rPr lang="en-GB" sz="3200" dirty="0">
                <a:latin typeface="+mj-lt"/>
              </a:rPr>
              <a:t>Goals</a:t>
            </a:r>
          </a:p>
          <a:p>
            <a:pPr lvl="1"/>
            <a:r>
              <a:rPr lang="en-GB" sz="3200" dirty="0">
                <a:latin typeface="+mj-lt"/>
              </a:rPr>
              <a:t>Open up a discussion</a:t>
            </a:r>
          </a:p>
          <a:p>
            <a:pPr lvl="1"/>
            <a:r>
              <a:rPr lang="en-GB" sz="3200" dirty="0">
                <a:latin typeface="+mj-lt"/>
              </a:rPr>
              <a:t>Offer ideas on how you can improve what you do</a:t>
            </a:r>
          </a:p>
          <a:p>
            <a:pPr lvl="1"/>
            <a:r>
              <a:rPr lang="en-GB" sz="3200" dirty="0">
                <a:latin typeface="+mj-lt"/>
              </a:rPr>
              <a:t>Improve the standard of software in market research</a:t>
            </a:r>
          </a:p>
          <a:p>
            <a:pPr lvl="1"/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8880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714497-B1FC-0447-A671-9AC1E0E706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1000"/>
          </a:blip>
          <a:srcRect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8CB84B-89B1-4A16-A88C-07D543DDC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2" y="1065862"/>
            <a:ext cx="4018013" cy="4726276"/>
          </a:xfrm>
        </p:spPr>
        <p:txBody>
          <a:bodyPr>
            <a:normAutofit/>
          </a:bodyPr>
          <a:lstStyle/>
          <a:p>
            <a:pPr algn="r"/>
            <a:r>
              <a:rPr lang="en-GB" sz="5400" dirty="0">
                <a:solidFill>
                  <a:schemeClr val="tx2">
                    <a:lumMod val="75000"/>
                  </a:schemeClr>
                </a:solidFill>
                <a:latin typeface="Acumin Pro ExtraCondensed Semib" panose="020B0508020202020204" pitchFamily="34" charset="77"/>
              </a:rPr>
              <a:t>DATA ANALYSIS TYPES COVERED IN THIS WEBINAR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9E4FA-2BD9-4907-864C-4A7CACD08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40" y="-266700"/>
            <a:ext cx="6404264" cy="73914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4800" b="1" dirty="0">
                <a:solidFill>
                  <a:schemeClr val="accent1">
                    <a:lumMod val="75000"/>
                  </a:schemeClr>
                </a:solidFill>
                <a:latin typeface="Acumin Pro ExtraCondensed Semib" panose="020B0508020202020204" pitchFamily="34" charset="77"/>
              </a:rPr>
              <a:t>Included</a:t>
            </a:r>
          </a:p>
          <a:p>
            <a:pPr marL="577850" indent="-219075"/>
            <a:r>
              <a:rPr lang="en-GB" sz="3200" dirty="0">
                <a:latin typeface="+mj-lt"/>
              </a:rPr>
              <a:t>Cross-tabulations</a:t>
            </a:r>
          </a:p>
          <a:p>
            <a:pPr marL="577850" indent="-219075"/>
            <a:r>
              <a:rPr lang="en-GB" sz="3200" dirty="0">
                <a:latin typeface="+mj-lt"/>
              </a:rPr>
              <a:t>Summary results</a:t>
            </a:r>
          </a:p>
          <a:p>
            <a:pPr marL="577850" indent="-219075"/>
            <a:r>
              <a:rPr lang="en-GB" sz="3200" dirty="0">
                <a:latin typeface="+mj-lt"/>
              </a:rPr>
              <a:t>Basic charts</a:t>
            </a:r>
          </a:p>
          <a:p>
            <a:pPr marL="577850" indent="-219075"/>
            <a:r>
              <a:rPr lang="en-GB" sz="3200" dirty="0">
                <a:latin typeface="+mj-lt"/>
              </a:rPr>
              <a:t>Extracting data for other analysis</a:t>
            </a:r>
          </a:p>
          <a:p>
            <a:pPr marL="577850" indent="-219075"/>
            <a:r>
              <a:rPr lang="en-GB" sz="3200" dirty="0">
                <a:latin typeface="+mj-lt"/>
              </a:rPr>
              <a:t>Automation</a:t>
            </a:r>
          </a:p>
          <a:p>
            <a:pPr marL="577850" indent="-219075"/>
            <a:r>
              <a:rPr lang="en-GB" sz="3200" dirty="0">
                <a:latin typeface="+mj-lt"/>
              </a:rPr>
              <a:t>Tracking studies</a:t>
            </a:r>
          </a:p>
          <a:p>
            <a:pPr marL="0" indent="0">
              <a:buNone/>
            </a:pPr>
            <a:r>
              <a:rPr lang="en-GB" sz="4800" b="1" dirty="0">
                <a:solidFill>
                  <a:schemeClr val="accent1">
                    <a:lumMod val="75000"/>
                  </a:schemeClr>
                </a:solidFill>
                <a:latin typeface="Acumin Pro ExtraCondensed Semib" panose="020B0508020202020204" pitchFamily="34" charset="77"/>
              </a:rPr>
              <a:t>Not included</a:t>
            </a:r>
          </a:p>
          <a:p>
            <a:pPr marL="577850" indent="-219075"/>
            <a:r>
              <a:rPr lang="en-GB" sz="3200" dirty="0">
                <a:latin typeface="+mj-lt"/>
              </a:rPr>
              <a:t>Reports</a:t>
            </a:r>
          </a:p>
          <a:p>
            <a:pPr marL="577850" indent="-219075"/>
            <a:r>
              <a:rPr lang="en-GB" sz="3200" dirty="0">
                <a:latin typeface="+mj-lt"/>
              </a:rPr>
              <a:t>Dashboards</a:t>
            </a:r>
          </a:p>
        </p:txBody>
      </p:sp>
    </p:spTree>
    <p:extLst>
      <p:ext uri="{BB962C8B-B14F-4D97-AF65-F5344CB8AC3E}">
        <p14:creationId xmlns:p14="http://schemas.microsoft.com/office/powerpoint/2010/main" val="1492098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16CA17-82E8-294F-AC8D-A51C8A6401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12191980" cy="13255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1032A4-BFD3-4523-8D9B-F4052FC23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0" y="127000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chemeClr val="tx2">
                    <a:lumMod val="75000"/>
                  </a:schemeClr>
                </a:solidFill>
                <a:latin typeface="Acumin Pro ExtraCondensed Semib" panose="020B0508020202020204" pitchFamily="34" charset="77"/>
              </a:rPr>
              <a:t>PROBLEMS ENCOUNTERED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C2337A41-738B-49E6-B309-57DE792BF6E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768473"/>
          <a:ext cx="489655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56">
                  <a:extLst>
                    <a:ext uri="{9D8B030D-6E8A-4147-A177-3AD203B41FA5}">
                      <a16:colId xmlns:a16="http://schemas.microsoft.com/office/drawing/2014/main" val="26526618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Problems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546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Low incidence of problems in our survey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270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Processing time for big surveys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9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The time specifications take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945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Finding the right tools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736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Clients demanding more statistics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328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Real-time analysis not 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574271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7D3A572-F200-4F0A-9839-225A8CED20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248139"/>
              </p:ext>
            </p:extLst>
          </p:nvPr>
        </p:nvGraphicFramePr>
        <p:xfrm>
          <a:off x="6095999" y="1773761"/>
          <a:ext cx="4368864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8864">
                  <a:extLst>
                    <a:ext uri="{9D8B030D-6E8A-4147-A177-3AD203B41FA5}">
                      <a16:colId xmlns:a16="http://schemas.microsoft.com/office/drawing/2014/main" val="23379506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dirty="0"/>
                        <a:t>`Consider these issues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685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Who should produce analyses?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194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the best software type to use?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608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Utilise the skills you have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477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Productivity matters more than many realise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95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Powerful software vs easy-to-use software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54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97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714497-B1FC-0447-A671-9AC1E0E706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1000"/>
          </a:blip>
          <a:srcRect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8CB84B-89B1-4A16-A88C-07D543DDC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2" y="1065862"/>
            <a:ext cx="4018013" cy="4726276"/>
          </a:xfrm>
        </p:spPr>
        <p:txBody>
          <a:bodyPr>
            <a:normAutofit/>
          </a:bodyPr>
          <a:lstStyle/>
          <a:p>
            <a:pPr algn="r"/>
            <a:r>
              <a:rPr lang="en-GB" sz="5400" dirty="0">
                <a:solidFill>
                  <a:schemeClr val="tx2">
                    <a:lumMod val="75000"/>
                  </a:schemeClr>
                </a:solidFill>
                <a:latin typeface="Acumin Pro ExtraCondensed Semib" panose="020B0508020202020204" pitchFamily="34" charset="77"/>
              </a:rPr>
              <a:t>THE BIG</a:t>
            </a:r>
            <a:br>
              <a:rPr lang="en-GB" sz="5400" dirty="0">
                <a:solidFill>
                  <a:schemeClr val="tx2">
                    <a:lumMod val="75000"/>
                  </a:schemeClr>
                </a:solidFill>
                <a:latin typeface="Acumin Pro ExtraCondensed Semib" panose="020B0508020202020204" pitchFamily="34" charset="77"/>
              </a:rPr>
            </a:br>
            <a:r>
              <a:rPr lang="en-GB" sz="5400" dirty="0">
                <a:solidFill>
                  <a:schemeClr val="tx2">
                    <a:lumMod val="75000"/>
                  </a:schemeClr>
                </a:solidFill>
                <a:latin typeface="Acumin Pro ExtraCondensed Semib" panose="020B0508020202020204" pitchFamily="34" charset="77"/>
              </a:rPr>
              <a:t>DP ISSUES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68EB962-2326-6B4F-84FD-B4B5BDC8A757}"/>
              </a:ext>
            </a:extLst>
          </p:cNvPr>
          <p:cNvSpPr txBox="1">
            <a:spLocks/>
          </p:cNvSpPr>
          <p:nvPr/>
        </p:nvSpPr>
        <p:spPr>
          <a:xfrm>
            <a:off x="4676776" y="323850"/>
            <a:ext cx="6829424" cy="6005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800" dirty="0">
                <a:latin typeface="+mj-lt"/>
              </a:rPr>
              <a:t>Senior management do not always understand the impact of DP decisions</a:t>
            </a:r>
          </a:p>
          <a:p>
            <a:pPr lvl="1"/>
            <a:r>
              <a:rPr lang="en-GB" sz="2800" dirty="0">
                <a:latin typeface="+mj-lt"/>
              </a:rPr>
              <a:t>Badly handled data processing can take 10 times longer than it needs to</a:t>
            </a:r>
          </a:p>
          <a:p>
            <a:pPr lvl="1"/>
            <a:r>
              <a:rPr lang="en-GB" sz="2800" dirty="0">
                <a:latin typeface="+mj-lt"/>
              </a:rPr>
              <a:t>Skills and training are not considered enough</a:t>
            </a:r>
          </a:p>
          <a:p>
            <a:pPr lvl="1"/>
            <a:r>
              <a:rPr lang="en-GB" sz="2800" dirty="0">
                <a:latin typeface="+mj-lt"/>
              </a:rPr>
              <a:t>The “working backwards” technique can improve productivity</a:t>
            </a:r>
          </a:p>
          <a:p>
            <a:pPr lvl="2"/>
            <a:r>
              <a:rPr lang="en-GB" sz="2800" dirty="0">
                <a:latin typeface="+mj-lt"/>
              </a:rPr>
              <a:t>What’s the final goal</a:t>
            </a:r>
          </a:p>
          <a:p>
            <a:pPr lvl="2"/>
            <a:r>
              <a:rPr lang="en-GB" sz="2800" dirty="0">
                <a:latin typeface="+mj-lt"/>
              </a:rPr>
              <a:t>How do we get to that goal?</a:t>
            </a:r>
          </a:p>
          <a:p>
            <a:pPr lvl="2"/>
            <a:r>
              <a:rPr lang="en-GB" sz="2800" dirty="0">
                <a:latin typeface="+mj-lt"/>
              </a:rPr>
              <a:t>What barriers are there to this being a smooth operation?</a:t>
            </a:r>
          </a:p>
          <a:p>
            <a:pPr lvl="2"/>
            <a:endParaRPr lang="en-GB" sz="2800" dirty="0">
              <a:latin typeface="+mj-lt"/>
            </a:endParaRPr>
          </a:p>
          <a:p>
            <a:pPr lvl="2"/>
            <a:r>
              <a:rPr lang="en-GB" sz="2800" dirty="0">
                <a:latin typeface="+mj-lt"/>
              </a:rPr>
              <a:t>Let’s look at an example!</a:t>
            </a:r>
          </a:p>
          <a:p>
            <a:pPr lvl="1"/>
            <a:endParaRPr lang="en-GB" sz="2800" dirty="0">
              <a:latin typeface="+mj-lt"/>
            </a:endParaRPr>
          </a:p>
          <a:p>
            <a:pPr lvl="1"/>
            <a:endParaRPr lang="en-GB" sz="2800" dirty="0">
              <a:latin typeface="+mj-lt"/>
            </a:endParaRPr>
          </a:p>
          <a:p>
            <a:pPr lvl="1"/>
            <a:endParaRPr lang="en-GB" sz="2800" dirty="0">
              <a:latin typeface="+mj-lt"/>
            </a:endParaRPr>
          </a:p>
          <a:p>
            <a:pPr lvl="1"/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2101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38693C8-8416-F54A-87AE-79A8FD5668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" name="3D Model 2" descr="Printed document">
                <a:extLst>
                  <a:ext uri="{FF2B5EF4-FFF2-40B4-BE49-F238E27FC236}">
                    <a16:creationId xmlns:a16="http://schemas.microsoft.com/office/drawing/2014/main" id="{41723078-2962-4AAA-A08C-45490AFA375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87431900"/>
                  </p:ext>
                </p:extLst>
              </p:nvPr>
            </p:nvGraphicFramePr>
            <p:xfrm>
              <a:off x="9639300" y="3259744"/>
              <a:ext cx="2359627" cy="3462925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359627" cy="3462925"/>
                    </a:xfrm>
                    <a:prstGeom prst="rect">
                      <a:avLst/>
                    </a:prstGeom>
                  </am3d:spPr>
                  <am3d:camera>
                    <am3d:pos x="0" y="0" z="5647504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805309" d="1000000"/>
                    <am3d:preTrans dx="-1048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49605" ay="1523519" az="21272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404856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" name="3D Model 2" descr="Printed document">
                <a:extLst>
                  <a:ext uri="{FF2B5EF4-FFF2-40B4-BE49-F238E27FC236}">
                    <a16:creationId xmlns:a16="http://schemas.microsoft.com/office/drawing/2014/main" id="{41723078-2962-4AAA-A08C-45490AFA375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39300" y="3259744"/>
                <a:ext cx="2359627" cy="3462925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 descr="ADT4">
            <a:extLst>
              <a:ext uri="{FF2B5EF4-FFF2-40B4-BE49-F238E27FC236}">
                <a16:creationId xmlns:a16="http://schemas.microsoft.com/office/drawing/2014/main" id="{37B51147-1D4F-433D-A604-A945DD7DDC9B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2032" y="620763"/>
            <a:ext cx="3946875" cy="2331115"/>
          </a:xfrm>
          <a:prstGeom prst="rect">
            <a:avLst/>
          </a:prstGeom>
          <a:noFill/>
          <a:ln w="76200">
            <a:solidFill>
              <a:srgbClr val="43484B"/>
            </a:solidFill>
            <a:miter lim="800000"/>
            <a:headEnd/>
            <a:tailEnd/>
          </a:ln>
        </p:spPr>
      </p:pic>
      <p:pic>
        <p:nvPicPr>
          <p:cNvPr id="29" name="Graphic 28" descr="Line arrow Clockwise curve">
            <a:extLst>
              <a:ext uri="{FF2B5EF4-FFF2-40B4-BE49-F238E27FC236}">
                <a16:creationId xmlns:a16="http://schemas.microsoft.com/office/drawing/2014/main" id="{5B7BB499-DE65-4070-A8A7-55E7DB1625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037610">
            <a:off x="2897580" y="2421009"/>
            <a:ext cx="1677467" cy="1677467"/>
          </a:xfrm>
          <a:prstGeom prst="rect">
            <a:avLst/>
          </a:prstGeom>
        </p:spPr>
      </p:pic>
      <p:pic>
        <p:nvPicPr>
          <p:cNvPr id="30" name="Graphic 29" descr="Line arrow Clockwise curve">
            <a:extLst>
              <a:ext uri="{FF2B5EF4-FFF2-40B4-BE49-F238E27FC236}">
                <a16:creationId xmlns:a16="http://schemas.microsoft.com/office/drawing/2014/main" id="{74859DFE-82E5-4205-8862-168DBC6F75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971849" flipV="1">
            <a:off x="5609270" y="3305602"/>
            <a:ext cx="1881499" cy="1839463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1D3F482-81E4-4DC6-B4ED-713498EA66E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6" y="393787"/>
            <a:ext cx="3162310" cy="316231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BC1D9511-0252-48EC-A194-B03016EB2E7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159" y="3906122"/>
            <a:ext cx="3162311" cy="3162311"/>
          </a:xfrm>
          <a:prstGeom prst="rect">
            <a:avLst/>
          </a:prstGeom>
        </p:spPr>
      </p:pic>
      <p:pic>
        <p:nvPicPr>
          <p:cNvPr id="17" name="Graphic 16" descr="Line arrow Clockwise curve">
            <a:extLst>
              <a:ext uri="{FF2B5EF4-FFF2-40B4-BE49-F238E27FC236}">
                <a16:creationId xmlns:a16="http://schemas.microsoft.com/office/drawing/2014/main" id="{FDE9A5D5-7FB8-454A-B462-5902BC832F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9523407">
            <a:off x="9568101" y="1418330"/>
            <a:ext cx="1677467" cy="167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7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9AC0F9-D1BE-0B49-811D-ED0F1391FF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" name="3D Model 2" descr="Printed document">
                <a:extLst>
                  <a:ext uri="{FF2B5EF4-FFF2-40B4-BE49-F238E27FC236}">
                    <a16:creationId xmlns:a16="http://schemas.microsoft.com/office/drawing/2014/main" id="{41723078-2962-4AAA-A08C-45490AFA375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99253" y="518725"/>
              <a:ext cx="2099531" cy="3462925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099531" cy="3462925"/>
                    </a:xfrm>
                    <a:prstGeom prst="rect">
                      <a:avLst/>
                    </a:prstGeom>
                  </am3d:spPr>
                  <am3d:camera>
                    <am3d:pos x="0" y="0" z="5647504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805309" d="1000000"/>
                    <am3d:preTrans dx="-1048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49605" ay="1523519" az="21272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405276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" name="3D Model 2" descr="Printed document">
                <a:extLst>
                  <a:ext uri="{FF2B5EF4-FFF2-40B4-BE49-F238E27FC236}">
                    <a16:creationId xmlns:a16="http://schemas.microsoft.com/office/drawing/2014/main" id="{41723078-2962-4AAA-A08C-45490AFA375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9253" y="518725"/>
                <a:ext cx="2099531" cy="3462925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 descr="ADT4">
            <a:extLst>
              <a:ext uri="{FF2B5EF4-FFF2-40B4-BE49-F238E27FC236}">
                <a16:creationId xmlns:a16="http://schemas.microsoft.com/office/drawing/2014/main" id="{37B51147-1D4F-433D-A604-A945DD7DDC9B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9125" y="4391554"/>
            <a:ext cx="3946875" cy="2331115"/>
          </a:xfrm>
          <a:prstGeom prst="rect">
            <a:avLst/>
          </a:prstGeom>
          <a:noFill/>
          <a:ln w="76200">
            <a:solidFill>
              <a:srgbClr val="43484B"/>
            </a:solidFill>
            <a:miter lim="800000"/>
            <a:headEnd/>
            <a:tailEnd/>
          </a:ln>
        </p:spPr>
      </p:pic>
      <p:sp>
        <p:nvSpPr>
          <p:cNvPr id="26" name="Scroll: Horizontal 25">
            <a:extLst>
              <a:ext uri="{FF2B5EF4-FFF2-40B4-BE49-F238E27FC236}">
                <a16:creationId xmlns:a16="http://schemas.microsoft.com/office/drawing/2014/main" id="{9E15D7E5-CC80-4F7B-A47E-C57AE4DF26F9}"/>
              </a:ext>
            </a:extLst>
          </p:cNvPr>
          <p:cNvSpPr/>
          <p:nvPr/>
        </p:nvSpPr>
        <p:spPr>
          <a:xfrm rot="20464412">
            <a:off x="538322" y="2322784"/>
            <a:ext cx="10865469" cy="246662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/>
              <a:t>THINK BACKWARDS</a:t>
            </a:r>
          </a:p>
        </p:txBody>
      </p:sp>
      <p:pic>
        <p:nvPicPr>
          <p:cNvPr id="29" name="Graphic 28" descr="Line arrow Clockwise curve">
            <a:extLst>
              <a:ext uri="{FF2B5EF4-FFF2-40B4-BE49-F238E27FC236}">
                <a16:creationId xmlns:a16="http://schemas.microsoft.com/office/drawing/2014/main" id="{5B7BB499-DE65-4070-A8A7-55E7DB1625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9523407">
            <a:off x="3063580" y="2261953"/>
            <a:ext cx="1677467" cy="1677467"/>
          </a:xfrm>
          <a:prstGeom prst="rect">
            <a:avLst/>
          </a:prstGeom>
        </p:spPr>
      </p:pic>
      <p:pic>
        <p:nvPicPr>
          <p:cNvPr id="30" name="Graphic 29" descr="Line arrow Clockwise curve">
            <a:extLst>
              <a:ext uri="{FF2B5EF4-FFF2-40B4-BE49-F238E27FC236}">
                <a16:creationId xmlns:a16="http://schemas.microsoft.com/office/drawing/2014/main" id="{74859DFE-82E5-4205-8862-168DBC6F75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971849" flipV="1">
            <a:off x="6346720" y="3601956"/>
            <a:ext cx="1881499" cy="1839463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1D3F482-81E4-4DC6-B4ED-713498EA66E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690" y="3068360"/>
            <a:ext cx="3162310" cy="316231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BC1D9511-0252-48EC-A194-B03016EB2E7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463" y="339483"/>
            <a:ext cx="3162311" cy="3162311"/>
          </a:xfrm>
          <a:prstGeom prst="rect">
            <a:avLst/>
          </a:prstGeom>
        </p:spPr>
      </p:pic>
      <p:pic>
        <p:nvPicPr>
          <p:cNvPr id="17" name="Graphic 16" descr="Line arrow Clockwise curve">
            <a:extLst>
              <a:ext uri="{FF2B5EF4-FFF2-40B4-BE49-F238E27FC236}">
                <a16:creationId xmlns:a16="http://schemas.microsoft.com/office/drawing/2014/main" id="{FDE9A5D5-7FB8-454A-B462-5902BC832F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9523407">
            <a:off x="8714806" y="1604295"/>
            <a:ext cx="1677467" cy="167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0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714497-B1FC-0447-A671-9AC1E0E706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1000"/>
          </a:blip>
          <a:srcRect/>
          <a:stretch/>
        </p:blipFill>
        <p:spPr>
          <a:xfrm>
            <a:off x="0" y="21773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8CB84B-89B1-4A16-A88C-07D543DDC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2" y="1065862"/>
            <a:ext cx="4018013" cy="4726276"/>
          </a:xfrm>
        </p:spPr>
        <p:txBody>
          <a:bodyPr>
            <a:normAutofit/>
          </a:bodyPr>
          <a:lstStyle/>
          <a:p>
            <a:pPr algn="r"/>
            <a:r>
              <a:rPr lang="en-GB" sz="5400" dirty="0">
                <a:solidFill>
                  <a:schemeClr val="tx2">
                    <a:lumMod val="75000"/>
                  </a:schemeClr>
                </a:solidFill>
                <a:latin typeface="Acumin Pro ExtraCondensed Semib" panose="020B0508020202020204" pitchFamily="34" charset="77"/>
              </a:rPr>
              <a:t>WHO SHOULD </a:t>
            </a:r>
            <a:br>
              <a:rPr lang="en-GB" sz="5400" dirty="0">
                <a:solidFill>
                  <a:schemeClr val="tx2">
                    <a:lumMod val="75000"/>
                  </a:schemeClr>
                </a:solidFill>
                <a:latin typeface="Acumin Pro ExtraCondensed Semib" panose="020B0508020202020204" pitchFamily="34" charset="77"/>
              </a:rPr>
            </a:br>
            <a:r>
              <a:rPr lang="en-GB" sz="5400" dirty="0">
                <a:solidFill>
                  <a:schemeClr val="tx2">
                    <a:lumMod val="75000"/>
                  </a:schemeClr>
                </a:solidFill>
                <a:latin typeface="Acumin Pro ExtraCondensed Semib" panose="020B0508020202020204" pitchFamily="34" charset="77"/>
              </a:rPr>
              <a:t>PRODUCE ANALYSES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68EB962-2326-6B4F-84FD-B4B5BDC8A757}"/>
              </a:ext>
            </a:extLst>
          </p:cNvPr>
          <p:cNvSpPr txBox="1">
            <a:spLocks/>
          </p:cNvSpPr>
          <p:nvPr/>
        </p:nvSpPr>
        <p:spPr>
          <a:xfrm>
            <a:off x="4676776" y="219075"/>
            <a:ext cx="7381872" cy="6857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600" dirty="0">
                <a:latin typeface="+mj-lt"/>
              </a:rPr>
              <a:t>You may have a system in place, but does it really make sense?</a:t>
            </a:r>
          </a:p>
          <a:p>
            <a:pPr marL="457200" lvl="1" indent="0">
              <a:buNone/>
            </a:pPr>
            <a:endParaRPr lang="en-GB" sz="2600" dirty="0">
              <a:latin typeface="+mj-lt"/>
            </a:endParaRPr>
          </a:p>
          <a:p>
            <a:pPr lvl="1"/>
            <a:r>
              <a:rPr lang="en-GB" sz="2600" dirty="0">
                <a:latin typeface="+mj-lt"/>
              </a:rPr>
              <a:t>The choices</a:t>
            </a:r>
          </a:p>
          <a:p>
            <a:pPr lvl="2"/>
            <a:r>
              <a:rPr lang="en-GB" sz="2600" dirty="0">
                <a:latin typeface="+mj-lt"/>
              </a:rPr>
              <a:t>Researchers do everything</a:t>
            </a:r>
          </a:p>
          <a:p>
            <a:pPr lvl="2"/>
            <a:r>
              <a:rPr lang="en-GB" sz="2600" dirty="0">
                <a:latin typeface="+mj-lt"/>
              </a:rPr>
              <a:t>Specialist DP staff do everything</a:t>
            </a:r>
          </a:p>
          <a:p>
            <a:pPr lvl="2"/>
            <a:r>
              <a:rPr lang="en-GB" sz="2600" dirty="0">
                <a:latin typeface="+mj-lt"/>
              </a:rPr>
              <a:t>A mix of DP staff and researchers</a:t>
            </a:r>
          </a:p>
          <a:p>
            <a:pPr lvl="1"/>
            <a:r>
              <a:rPr lang="en-GB" sz="2600" dirty="0">
                <a:latin typeface="+mj-lt"/>
              </a:rPr>
              <a:t>Further choices where there is a DP team</a:t>
            </a:r>
          </a:p>
          <a:p>
            <a:pPr lvl="2"/>
            <a:r>
              <a:rPr lang="en-GB" sz="2600" dirty="0">
                <a:latin typeface="+mj-lt"/>
              </a:rPr>
              <a:t>Highly skilled DP do all DP (usually over-skilled)</a:t>
            </a:r>
          </a:p>
          <a:p>
            <a:pPr lvl="2"/>
            <a:r>
              <a:rPr lang="en-GB" sz="2600" dirty="0">
                <a:latin typeface="+mj-lt"/>
              </a:rPr>
              <a:t>Less skilled DP do all DP (usually under-skilled)</a:t>
            </a:r>
          </a:p>
          <a:p>
            <a:pPr lvl="2"/>
            <a:r>
              <a:rPr lang="en-GB" sz="2600" dirty="0">
                <a:latin typeface="+mj-lt"/>
              </a:rPr>
              <a:t>Projects are shared between skilled and less skilled workers</a:t>
            </a:r>
          </a:p>
          <a:p>
            <a:pPr lvl="1"/>
            <a:r>
              <a:rPr lang="en-GB" sz="2600" dirty="0">
                <a:latin typeface="+mj-lt"/>
              </a:rPr>
              <a:t>Will training make a difference?</a:t>
            </a:r>
          </a:p>
          <a:p>
            <a:pPr lvl="1"/>
            <a:r>
              <a:rPr lang="en-GB" sz="2600" dirty="0">
                <a:latin typeface="+mj-lt"/>
              </a:rPr>
              <a:t>Is it worth considering buying expertise?</a:t>
            </a:r>
          </a:p>
        </p:txBody>
      </p:sp>
    </p:spTree>
    <p:extLst>
      <p:ext uri="{BB962C8B-B14F-4D97-AF65-F5344CB8AC3E}">
        <p14:creationId xmlns:p14="http://schemas.microsoft.com/office/powerpoint/2010/main" val="249081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714497-B1FC-0447-A671-9AC1E0E706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1000"/>
          </a:blip>
          <a:srcRect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8CB84B-89B1-4A16-A88C-07D543DDC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2" y="1065862"/>
            <a:ext cx="4018013" cy="4726276"/>
          </a:xfrm>
        </p:spPr>
        <p:txBody>
          <a:bodyPr>
            <a:normAutofit/>
          </a:bodyPr>
          <a:lstStyle/>
          <a:p>
            <a:pPr algn="r"/>
            <a:r>
              <a:rPr lang="en-GB" sz="4800" dirty="0">
                <a:solidFill>
                  <a:schemeClr val="tx2">
                    <a:lumMod val="75000"/>
                  </a:schemeClr>
                </a:solidFill>
                <a:latin typeface="Acumin Pro ExtraCondensed Semib" panose="020B0508020202020204" pitchFamily="34" charset="77"/>
              </a:rPr>
              <a:t>PRODUCTIVITY</a:t>
            </a:r>
            <a:br>
              <a:rPr lang="en-GB" sz="4800" dirty="0">
                <a:solidFill>
                  <a:schemeClr val="tx2">
                    <a:lumMod val="75000"/>
                  </a:schemeClr>
                </a:solidFill>
                <a:latin typeface="Acumin Pro ExtraCondensed Semib" panose="020B0508020202020204" pitchFamily="34" charset="77"/>
              </a:rPr>
            </a:br>
            <a:r>
              <a:rPr lang="en-GB" sz="4800" dirty="0">
                <a:solidFill>
                  <a:schemeClr val="tx2">
                    <a:lumMod val="75000"/>
                  </a:schemeClr>
                </a:solidFill>
                <a:latin typeface="Acumin Pro ExtraCondensed Semib" panose="020B0508020202020204" pitchFamily="34" charset="77"/>
              </a:rPr>
              <a:t>MATTERS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68EB962-2326-6B4F-84FD-B4B5BDC8A757}"/>
              </a:ext>
            </a:extLst>
          </p:cNvPr>
          <p:cNvSpPr txBox="1">
            <a:spLocks/>
          </p:cNvSpPr>
          <p:nvPr/>
        </p:nvSpPr>
        <p:spPr>
          <a:xfrm>
            <a:off x="4676776" y="219075"/>
            <a:ext cx="7381872" cy="6857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600" dirty="0">
                <a:latin typeface="+mj-lt"/>
              </a:rPr>
              <a:t>Yes, obviously but…..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600" dirty="0">
              <a:latin typeface="+mj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600" dirty="0">
                <a:latin typeface="+mj-lt"/>
              </a:rPr>
              <a:t>The difference between a skilled worker vs. an inadequately skilled worker may be 10 times (or more!)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GB" sz="2600" dirty="0">
              <a:latin typeface="+mj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600" dirty="0">
                <a:latin typeface="+mj-lt"/>
              </a:rPr>
              <a:t>The difference between someone using the right software and right techniques vs. inadequate software or the wrong techniques may be 10 times (or more!)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GB" sz="2600" dirty="0">
              <a:latin typeface="+mj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600" dirty="0">
                <a:latin typeface="+mj-lt"/>
              </a:rPr>
              <a:t>This is seldom considered!!!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GB" sz="2600" dirty="0">
              <a:latin typeface="+mj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600" dirty="0">
                <a:latin typeface="+mj-lt"/>
              </a:rPr>
              <a:t>Do a cost evaluation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GB" sz="2600" dirty="0">
              <a:latin typeface="+mj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600" dirty="0">
                <a:latin typeface="+mj-lt"/>
              </a:rPr>
              <a:t>Let’s take an example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GB" sz="2600" dirty="0">
              <a:latin typeface="+mj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GB" sz="2600" dirty="0">
              <a:latin typeface="+mj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GB" sz="2600" dirty="0">
              <a:latin typeface="+mj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GB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746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702</Words>
  <Application>Microsoft Office PowerPoint</Application>
  <PresentationFormat>Widescreen</PresentationFormat>
  <Paragraphs>144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Acumin Pro ExtraCondensed Semib</vt:lpstr>
      <vt:lpstr>Arial</vt:lpstr>
      <vt:lpstr>Calibri</vt:lpstr>
      <vt:lpstr>Calibri Light</vt:lpstr>
      <vt:lpstr>Roboto Condensed</vt:lpstr>
      <vt:lpstr>Office Theme</vt:lpstr>
      <vt:lpstr>MRDC SOFTWARE WEEK 2019</vt:lpstr>
      <vt:lpstr>PURPOSE OF THIS  SOFTWARE WEEK/ THIS WEBINAR</vt:lpstr>
      <vt:lpstr>DATA ANALYSIS TYPES COVERED IN THIS WEBINAR</vt:lpstr>
      <vt:lpstr>PROBLEMS ENCOUNTERED</vt:lpstr>
      <vt:lpstr>THE BIG DP ISSUES</vt:lpstr>
      <vt:lpstr>PowerPoint Presentation</vt:lpstr>
      <vt:lpstr>PowerPoint Presentation</vt:lpstr>
      <vt:lpstr>WHO SHOULD  PRODUCE ANALYSES</vt:lpstr>
      <vt:lpstr>PRODUCTIVITY MATTERS</vt:lpstr>
      <vt:lpstr>PowerPoint Presentation</vt:lpstr>
      <vt:lpstr>SCRIPTING LANGUAGES  vs GUI SOFTWARE </vt:lpstr>
      <vt:lpstr>MRDC SOFTWARE WEEK 2019</vt:lpstr>
      <vt:lpstr>MRDC SOFTWARE WEEK 2019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MRDC SOFTWARE WEEK 2019</dc:title>
  <dc:creator>Elizabeth Naval</dc:creator>
  <cp:lastModifiedBy>Phil Hearn</cp:lastModifiedBy>
  <cp:revision>8</cp:revision>
  <dcterms:created xsi:type="dcterms:W3CDTF">2019-10-29T12:49:39Z</dcterms:created>
  <dcterms:modified xsi:type="dcterms:W3CDTF">2019-11-03T13:25:05Z</dcterms:modified>
</cp:coreProperties>
</file>